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72" r:id="rId4"/>
    <p:sldId id="273" r:id="rId5"/>
    <p:sldId id="271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5E97"/>
    <a:srgbClr val="874F63"/>
    <a:srgbClr val="2B78B7"/>
    <a:srgbClr val="1D507B"/>
    <a:srgbClr val="F6ACE6"/>
    <a:srgbClr val="FF61B8"/>
    <a:srgbClr val="FFE89F"/>
    <a:srgbClr val="FFDB69"/>
    <a:srgbClr val="BA78E2"/>
    <a:srgbClr val="E15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0166" autoAdjust="0"/>
  </p:normalViewPr>
  <p:slideViewPr>
    <p:cSldViewPr snapToGrid="0">
      <p:cViewPr>
        <p:scale>
          <a:sx n="100" d="100"/>
          <a:sy n="100" d="100"/>
        </p:scale>
        <p:origin x="1656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jpeg>
</file>

<file path=ppt/media/image11.png>
</file>

<file path=ppt/media/image12.jp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62F52-3E4E-467A-97A2-56DFF19A942E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787CFD-F521-45ED-90C7-D4CD5354D8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9426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7865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0022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7795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1722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4600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87CFD-F521-45ED-90C7-D4CD5354D85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1083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B20DF-DF74-A758-FFB6-244657C79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93076B-76A6-7F7E-6B0F-5B0CDE789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567A01-5F73-82ED-0B19-27560020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93DAC6-CF81-3DD2-B622-FBEAF7E0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1C4F85-A0C7-C549-108E-AD25FD6A0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37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6FB23-80AD-1280-8728-230B82E78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8307AE-EC5E-903A-4EC0-9BE4D9AA5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064216-5239-3FC9-2658-738C0E3DD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5BAF0E-7DA2-00B8-11EE-9AD6C72A9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6255EC-6965-DE05-14B0-065EFA881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40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065CDBE-3852-4855-23C5-F0DED2705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46970F0-941F-D114-7F56-DDC627058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A41982-B991-E78F-5B02-F67A6D627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D23508-4CEF-88A7-385D-DD3C84513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5791AE-904B-7AA1-8A8E-2E11DE88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26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876B0B-0AAE-D4E5-B5D4-14E35C60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5B76AF-051A-D155-C618-CADD6E579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F9CAB0-6E29-3135-6D72-D912A6DD2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1F6735-A63C-C294-064F-066F9778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102E7E-D3B7-B335-03E2-9CFF081D8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6342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BBBC6C-2A4F-22EB-F211-C5F1AFAF5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9548A74-36ED-DE81-20AB-F68D4CC24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9481E1-9467-7C3E-900B-C6B1A7FC9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C8204C-48F5-725B-5856-FF2750163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4BE93D-243E-B1B7-F2C5-4CC80A345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326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A450AC-B441-FEB1-2691-F65667A0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C499F0-AAAD-67A8-F270-716246D741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E42A1C-B896-DC24-0959-09DDEE3EE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CEF5F0-49CA-6186-8497-69FDBF1C1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11D965-DF35-5388-87F0-9109BA3B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942148-7FEC-C5FE-957E-36775A225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35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E1927C-9B6C-5911-4ABF-B28CC4666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2AF0C9-965D-CD43-2B13-6EBADC976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30F757-B1D1-D5A5-17A2-3F8F71A0E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D7457D5-2102-A67B-49F3-AAC697852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5E90C83-44D1-C4B5-6202-EC6E47F79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D6F30D-D7BD-3319-7F76-F7F8B0B6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0BC1ED-C04B-C267-5922-2785BEFBF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3BFCE7-9201-B822-17C2-492DC73C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824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27F8C-DE63-732E-7228-FAA2508D5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C91AA14-DCFB-2BEB-B517-76B9C89E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15A293-103D-848D-824C-F1A853399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5ED988-81E0-FEDA-2717-CFBFFABB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624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73C278E-474B-00FC-1BD9-34C9F8737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BF875A0-04A1-FBC1-50BD-C362FEF81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BAF4B69-B8EA-9525-8761-65B1F0F79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55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95B5D1-96CC-83C2-25FA-55ADE88D9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277096-6976-4DEF-71E7-8663087EA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EFC68D-0DDF-CBE6-2B7E-F8DB1E0EE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1FE62-7DBD-9567-57E7-56CAABAC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D0C3EC-C50F-8A32-4CBC-790DD383D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6FE7E5-7FF2-D5FB-D793-04EDDAC41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385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A54769-E0B6-A3DD-3182-28EC0B4E4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5F356DE-27AB-9950-213E-8CB3AB4BE8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E67767F-C141-693F-F4AC-A13B6D7F5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625B1C-DBEB-5349-AEF9-E3CF49C48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037593-0E3B-AB72-500E-B1EC8439F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C82BC4-4575-A9A2-04A9-164F4748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2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1F568-B508-07AE-1622-A6F8032D9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721986-862F-18EE-2283-E7D06CDBB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8F539B-3100-C076-E38C-A0EE7D4D36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8BA70-3E09-47AC-A434-924B8407B417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0F67BB-0FA5-9545-8CF0-1D5F3DA97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DAAA5E-5710-D7FF-6837-A8E29F4D3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37E15B-E104-4F1B-86E1-18A25D4B2A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415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искусство, рисунок, лошадь, зарисовка&#10;&#10;Автоматически созданное описание">
            <a:extLst>
              <a:ext uri="{FF2B5EF4-FFF2-40B4-BE49-F238E27FC236}">
                <a16:creationId xmlns:a16="http://schemas.microsoft.com/office/drawing/2014/main" id="{50A07A73-2300-6605-721E-B8B8051A55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1038" y="0"/>
            <a:ext cx="16666327" cy="6979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B50D7C-B873-876F-CDAF-869E29130E6A}"/>
              </a:ext>
            </a:extLst>
          </p:cNvPr>
          <p:cNvSpPr txBox="1"/>
          <p:nvPr/>
        </p:nvSpPr>
        <p:spPr>
          <a:xfrm>
            <a:off x="5970494" y="43478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B1E8516-A918-F5CA-36DF-01EB725A33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88" y="228550"/>
            <a:ext cx="6407289" cy="147732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II этапа муниципального военно-патриотического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проекта «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Аты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-баты. Наследники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Победы» - конкурса интерактивных плакатов «Дорогами Победы» Тишаков Андрей, 9 класс, руководитель Аверина Галя Николаевна, педагог-организатор. г. Старый Оскол 2025 год</a:t>
            </a:r>
          </a:p>
        </p:txBody>
      </p:sp>
    </p:spTree>
    <p:extLst>
      <p:ext uri="{BB962C8B-B14F-4D97-AF65-F5344CB8AC3E}">
        <p14:creationId xmlns:p14="http://schemas.microsoft.com/office/powerpoint/2010/main" val="3466651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E31B6ECF-D3D9-7898-BE58-2C42128BFD1F}"/>
              </a:ext>
            </a:extLst>
          </p:cNvPr>
          <p:cNvSpPr/>
          <p:nvPr/>
        </p:nvSpPr>
        <p:spPr>
          <a:xfrm>
            <a:off x="1149350" y="-1339850"/>
            <a:ext cx="6350000" cy="3962400"/>
          </a:xfrm>
          <a:prstGeom prst="ellipse">
            <a:avLst/>
          </a:prstGeom>
          <a:pattFill prst="pct90">
            <a:fgClr>
              <a:schemeClr val="accent5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1C77BF0D-378F-3D4B-1BF8-5A1162C4F264}"/>
              </a:ext>
            </a:extLst>
          </p:cNvPr>
          <p:cNvSpPr/>
          <p:nvPr/>
        </p:nvSpPr>
        <p:spPr>
          <a:xfrm>
            <a:off x="8648700" y="3886200"/>
            <a:ext cx="5403850" cy="43942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44A3A9EF-CC3C-BBC4-EF01-2D2489F1C915}"/>
              </a:ext>
            </a:extLst>
          </p:cNvPr>
          <p:cNvSpPr/>
          <p:nvPr/>
        </p:nvSpPr>
        <p:spPr>
          <a:xfrm>
            <a:off x="319176" y="4063151"/>
            <a:ext cx="5986587" cy="261359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 descr="Изображение выглядит как на открытом воздухе, небо, статуя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174A530C-4C6D-1C6B-67F7-BB00DB3DF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020" y="285750"/>
            <a:ext cx="6491698" cy="431165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9831286B-776A-4FF6-BA53-B47D18CCF2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81213" y="4246562"/>
            <a:ext cx="592455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Основной идеей памятника является единство фронта и тыла. Он представляет собой многофигурную горельефную композицию, изображающую красноармейцев и рабочих-ополченцев, защищавших Москву осенью 1941 года. Памятник ополченцам Пролетарского района — мемориал в Москве. Установлен 6 мая 1980 года на Автозаводской площади. Посвящён жителям Пролетарского района Москвы, погибшим на фронтах Великой Отечественной войны. Авторы монумента — скульпторы Ф. Д. Фивейский, Н. Г. Скрынникова, архитекторы П. П. Зиновьев, И. М. Студеникин, инженер Б. М. Дубовой. Памятник относится к категории «городская скульптура». (Памятник ополченцам пролетарского района)</a:t>
            </a:r>
          </a:p>
        </p:txBody>
      </p:sp>
    </p:spTree>
    <p:extLst>
      <p:ext uri="{BB962C8B-B14F-4D97-AF65-F5344CB8AC3E}">
        <p14:creationId xmlns:p14="http://schemas.microsoft.com/office/powerpoint/2010/main" val="2595476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408E1214-414C-0965-70D0-AD8DF8C89826}"/>
              </a:ext>
            </a:extLst>
          </p:cNvPr>
          <p:cNvSpPr/>
          <p:nvPr/>
        </p:nvSpPr>
        <p:spPr>
          <a:xfrm>
            <a:off x="-444500" y="-1028700"/>
            <a:ext cx="5543550" cy="4457700"/>
          </a:xfrm>
          <a:prstGeom prst="ellipse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E1DEF4AE-9B07-9611-C434-ACEF0BA25F79}"/>
              </a:ext>
            </a:extLst>
          </p:cNvPr>
          <p:cNvSpPr/>
          <p:nvPr/>
        </p:nvSpPr>
        <p:spPr>
          <a:xfrm>
            <a:off x="4114800" y="3714750"/>
            <a:ext cx="8813800" cy="5010150"/>
          </a:xfrm>
          <a:prstGeom prst="ellipse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 descr="Изображение выглядит как на открытом воздухе, небо, дерев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D7F3250D-616E-BE8A-E346-8B531F5BC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0"/>
            <a:ext cx="4006850" cy="40068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Рисунок 6" descr="Изображение выглядит как строительство, небо, на открытом воздухе, картина&#10;&#10;Автоматически созданное описание">
            <a:extLst>
              <a:ext uri="{FF2B5EF4-FFF2-40B4-BE49-F238E27FC236}">
                <a16:creationId xmlns:a16="http://schemas.microsoft.com/office/drawing/2014/main" id="{3996C776-FE84-C533-5F8F-66C1EA6A9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50" y="3251200"/>
            <a:ext cx="4832350" cy="322156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4DDB2D7F-095D-8B63-105A-2F6D00682011}"/>
              </a:ext>
            </a:extLst>
          </p:cNvPr>
          <p:cNvSpPr/>
          <p:nvPr/>
        </p:nvSpPr>
        <p:spPr>
          <a:xfrm>
            <a:off x="6007100" y="716846"/>
            <a:ext cx="5378450" cy="1797050"/>
          </a:xfrm>
          <a:prstGeom prst="roundRect">
            <a:avLst/>
          </a:prstGeom>
          <a:solidFill>
            <a:srgbClr val="E0D2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8BFC304E-A954-1626-9E2B-C299129A6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4750" y="876707"/>
            <a:ext cx="46228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Скульптура посвящённая памяти жителям Косино погибшим на фронтах Великой Отечественной Войны, фамилии перечисленных на трёх мемориальных досках. </a:t>
            </a:r>
          </a:p>
        </p:txBody>
      </p:sp>
    </p:spTree>
    <p:extLst>
      <p:ext uri="{BB962C8B-B14F-4D97-AF65-F5344CB8AC3E}">
        <p14:creationId xmlns:p14="http://schemas.microsoft.com/office/powerpoint/2010/main" val="999312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23A6370A-01EF-EC58-F408-741877C296F4}"/>
              </a:ext>
            </a:extLst>
          </p:cNvPr>
          <p:cNvSpPr/>
          <p:nvPr/>
        </p:nvSpPr>
        <p:spPr>
          <a:xfrm>
            <a:off x="-1631950" y="3136900"/>
            <a:ext cx="6064250" cy="5302250"/>
          </a:xfrm>
          <a:prstGeom prst="ellipse">
            <a:avLst/>
          </a:prstGeom>
          <a:pattFill prst="pct8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932F36BC-1E58-FD4C-D0CF-D43351D4376D}"/>
              </a:ext>
            </a:extLst>
          </p:cNvPr>
          <p:cNvSpPr/>
          <p:nvPr/>
        </p:nvSpPr>
        <p:spPr>
          <a:xfrm>
            <a:off x="7531100" y="-1022350"/>
            <a:ext cx="5797550" cy="508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 descr="Изображение выглядит как дерево, на открытом воздухе, небо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29FF2B51-9E19-F86E-99CC-79D59E5B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85" y="939800"/>
            <a:ext cx="4758266" cy="3568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4341BA05-0190-C277-1A3A-122B95108551}"/>
              </a:ext>
            </a:extLst>
          </p:cNvPr>
          <p:cNvSpPr/>
          <p:nvPr/>
        </p:nvSpPr>
        <p:spPr>
          <a:xfrm>
            <a:off x="6280149" y="2990245"/>
            <a:ext cx="5657852" cy="2978755"/>
          </a:xfrm>
          <a:prstGeom prst="roundRect">
            <a:avLst>
              <a:gd name="adj" fmla="val 19012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183FA6D-3041-8FD3-8D6E-55242560B26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521449" y="3202349"/>
            <a:ext cx="5080001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Именно здесь в июле 1942 года из комсомольцев-добровольцев был сформирован московский комсомольский 85-й гвардейский минометный полк «Катюш», о чем гласит надпись на постаменте. На территории комплекса находятся: вечный огонь, 85-мм зенитная пушка 52-К, реактивная система залпового огня БМ-13 «Катюша», танк Т-34/85, памятник работникам Измайловского парка, погибшим на войне, а также 6 памятных стел в память о воевавших в Великую Отечественную войну. </a:t>
            </a:r>
          </a:p>
        </p:txBody>
      </p:sp>
    </p:spTree>
    <p:extLst>
      <p:ext uri="{BB962C8B-B14F-4D97-AF65-F5344CB8AC3E}">
        <p14:creationId xmlns:p14="http://schemas.microsoft.com/office/powerpoint/2010/main" val="3499347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16172CAA-9FF7-5DC9-A7CA-45C714B0BB7E}"/>
              </a:ext>
            </a:extLst>
          </p:cNvPr>
          <p:cNvSpPr/>
          <p:nvPr/>
        </p:nvSpPr>
        <p:spPr>
          <a:xfrm>
            <a:off x="711200" y="1882775"/>
            <a:ext cx="4464050" cy="4464050"/>
          </a:xfrm>
          <a:prstGeom prst="ellipse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EACD431A-7943-5A72-2550-36A41409E8BF}"/>
              </a:ext>
            </a:extLst>
          </p:cNvPr>
          <p:cNvSpPr/>
          <p:nvPr/>
        </p:nvSpPr>
        <p:spPr>
          <a:xfrm>
            <a:off x="6330950" y="-1666161"/>
            <a:ext cx="7200900" cy="7200900"/>
          </a:xfrm>
          <a:prstGeom prst="ellipse">
            <a:avLst/>
          </a:prstGeom>
          <a:pattFill prst="pct90">
            <a:fgClr>
              <a:srgbClr val="8E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 descr="Изображение выглядит как карта, Аэрофотосъемка, С высоты птичьего полета, Городская планировка&#10;&#10;Автоматически созданное описание">
            <a:extLst>
              <a:ext uri="{FF2B5EF4-FFF2-40B4-BE49-F238E27FC236}">
                <a16:creationId xmlns:a16="http://schemas.microsoft.com/office/drawing/2014/main" id="{6E1D53DB-E440-0031-73BD-BC30E182E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1" y="2068644"/>
            <a:ext cx="5505450" cy="14318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Рисунок 6" descr="Изображение выглядит как текст, диаграмма, План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2BF8A5DD-30CE-F0B0-A084-28430FE07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318" y="408189"/>
            <a:ext cx="6204963" cy="20210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701F44D-D831-E0A7-B1DE-0383CAD35F49}"/>
              </a:ext>
            </a:extLst>
          </p:cNvPr>
          <p:cNvSpPr/>
          <p:nvPr/>
        </p:nvSpPr>
        <p:spPr>
          <a:xfrm>
            <a:off x="5645150" y="4073423"/>
            <a:ext cx="5937250" cy="2469947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E209E32-F92E-5FCB-7534-624B1E0EC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1350" y="4264302"/>
            <a:ext cx="586105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Кладбище основано в 2013 году. На сегодня здесь располагается 14 захоронений. По планам, пантеон будет главным кладбищем России на ближайшие 200 лет, и на его территории будет размещено около 40 тысяч захоронений военнослужащих и других граждан Российской Федерации, погибших при защите Отечества. Территория кладбища составляет 55 гектар. </a:t>
            </a:r>
          </a:p>
        </p:txBody>
      </p:sp>
    </p:spTree>
    <p:extLst>
      <p:ext uri="{BB962C8B-B14F-4D97-AF65-F5344CB8AC3E}">
        <p14:creationId xmlns:p14="http://schemas.microsoft.com/office/powerpoint/2010/main" val="2379705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CA5DA632-6200-2A6C-B46B-3B293E5BF8E3}"/>
              </a:ext>
            </a:extLst>
          </p:cNvPr>
          <p:cNvSpPr/>
          <p:nvPr/>
        </p:nvSpPr>
        <p:spPr>
          <a:xfrm>
            <a:off x="-50800" y="3762375"/>
            <a:ext cx="10826750" cy="54483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7C671EE3-6466-B997-3AEC-A10D96B7C475}"/>
              </a:ext>
            </a:extLst>
          </p:cNvPr>
          <p:cNvSpPr/>
          <p:nvPr/>
        </p:nvSpPr>
        <p:spPr>
          <a:xfrm>
            <a:off x="8223250" y="-2089150"/>
            <a:ext cx="5588000" cy="5207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F7D1448B-70A8-F32F-509D-AC6FD8BE66EF}"/>
              </a:ext>
            </a:extLst>
          </p:cNvPr>
          <p:cNvSpPr/>
          <p:nvPr/>
        </p:nvSpPr>
        <p:spPr>
          <a:xfrm>
            <a:off x="7327900" y="2070100"/>
            <a:ext cx="1689100" cy="154305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29F4E13-DA3D-066D-1DD0-371C5DA74F4B}"/>
              </a:ext>
            </a:extLst>
          </p:cNvPr>
          <p:cNvSpPr/>
          <p:nvPr/>
        </p:nvSpPr>
        <p:spPr>
          <a:xfrm>
            <a:off x="431800" y="180975"/>
            <a:ext cx="6254750" cy="3248025"/>
          </a:xfrm>
          <a:prstGeom prst="roundRect">
            <a:avLst/>
          </a:prstGeom>
          <a:solidFill>
            <a:srgbClr val="BA78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 descr="Изображение выглядит как небо, облако, картина, искусство&#10;&#10;Автоматически созданное описание">
            <a:extLst>
              <a:ext uri="{FF2B5EF4-FFF2-40B4-BE49-F238E27FC236}">
                <a16:creationId xmlns:a16="http://schemas.microsoft.com/office/drawing/2014/main" id="{FFC729C8-FD33-F08D-232A-F51A56C9F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1" y="552450"/>
            <a:ext cx="6197600" cy="3098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086DD5E1-2F0C-0CA0-375B-F66806588AF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762749" y="4154487"/>
            <a:ext cx="4813300" cy="239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Объемные металлические конструкции, которые сегодня стоят на 23-м километре Ленинградского шоссе в Химках, являются одним из самых узнаваемых символов обороны Москвы и Подмосковья во время войны. Противотанковые ежи, для их изготовления которых использовали балки, предназначавшиеся для строительства Дворца Советов, были одним из самых простых и действенных оборонных средств. </a:t>
            </a:r>
          </a:p>
        </p:txBody>
      </p:sp>
      <p:sp>
        <p:nvSpPr>
          <p:cNvPr id="14" name="Дуга 13">
            <a:extLst>
              <a:ext uri="{FF2B5EF4-FFF2-40B4-BE49-F238E27FC236}">
                <a16:creationId xmlns:a16="http://schemas.microsoft.com/office/drawing/2014/main" id="{B5093D69-843F-B137-8270-1D59A64F855B}"/>
              </a:ext>
            </a:extLst>
          </p:cNvPr>
          <p:cNvSpPr/>
          <p:nvPr/>
        </p:nvSpPr>
        <p:spPr>
          <a:xfrm>
            <a:off x="0" y="2590800"/>
            <a:ext cx="14033500" cy="2120900"/>
          </a:xfrm>
          <a:prstGeom prst="arc">
            <a:avLst>
              <a:gd name="adj1" fmla="val 16328056"/>
              <a:gd name="adj2" fmla="val 0"/>
            </a:avLst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: фигура 14">
            <a:extLst>
              <a:ext uri="{FF2B5EF4-FFF2-40B4-BE49-F238E27FC236}">
                <a16:creationId xmlns:a16="http://schemas.microsoft.com/office/drawing/2014/main" id="{DC1DB506-7064-C24A-4859-A9A43BD35A20}"/>
              </a:ext>
            </a:extLst>
          </p:cNvPr>
          <p:cNvSpPr/>
          <p:nvPr/>
        </p:nvSpPr>
        <p:spPr>
          <a:xfrm>
            <a:off x="6350" y="3610435"/>
            <a:ext cx="11477420" cy="4914967"/>
          </a:xfrm>
          <a:custGeom>
            <a:avLst/>
            <a:gdLst>
              <a:gd name="connsiteX0" fmla="*/ 0 w 11477420"/>
              <a:gd name="connsiteY0" fmla="*/ 1228265 h 4914967"/>
              <a:gd name="connsiteX1" fmla="*/ 1314450 w 11477420"/>
              <a:gd name="connsiteY1" fmla="*/ 2441115 h 4914967"/>
              <a:gd name="connsiteX2" fmla="*/ 4076700 w 11477420"/>
              <a:gd name="connsiteY2" fmla="*/ 15415 h 4914967"/>
              <a:gd name="connsiteX3" fmla="*/ 6680200 w 11477420"/>
              <a:gd name="connsiteY3" fmla="*/ 3831765 h 4914967"/>
              <a:gd name="connsiteX4" fmla="*/ 11468100 w 11477420"/>
              <a:gd name="connsiteY4" fmla="*/ 4130215 h 491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7420" h="4914967">
                <a:moveTo>
                  <a:pt x="0" y="1228265"/>
                </a:moveTo>
                <a:cubicBezTo>
                  <a:pt x="317500" y="1935761"/>
                  <a:pt x="635000" y="2643257"/>
                  <a:pt x="1314450" y="2441115"/>
                </a:cubicBezTo>
                <a:cubicBezTo>
                  <a:pt x="1993900" y="2238973"/>
                  <a:pt x="3182408" y="-216360"/>
                  <a:pt x="4076700" y="15415"/>
                </a:cubicBezTo>
                <a:cubicBezTo>
                  <a:pt x="4970992" y="247190"/>
                  <a:pt x="5448300" y="3145965"/>
                  <a:pt x="6680200" y="3831765"/>
                </a:cubicBezTo>
                <a:cubicBezTo>
                  <a:pt x="7912100" y="4517565"/>
                  <a:pt x="11689292" y="5717715"/>
                  <a:pt x="11468100" y="4130215"/>
                </a:cubicBezTo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: фигура 16">
            <a:extLst>
              <a:ext uri="{FF2B5EF4-FFF2-40B4-BE49-F238E27FC236}">
                <a16:creationId xmlns:a16="http://schemas.microsoft.com/office/drawing/2014/main" id="{DD883FAE-AF60-A00E-7485-15268DB2BFF5}"/>
              </a:ext>
            </a:extLst>
          </p:cNvPr>
          <p:cNvSpPr/>
          <p:nvPr/>
        </p:nvSpPr>
        <p:spPr>
          <a:xfrm>
            <a:off x="6269567" y="3732325"/>
            <a:ext cx="5902374" cy="3179299"/>
          </a:xfrm>
          <a:custGeom>
            <a:avLst/>
            <a:gdLst>
              <a:gd name="connsiteX0" fmla="*/ 347133 w 5902374"/>
              <a:gd name="connsiteY0" fmla="*/ 312625 h 3179299"/>
              <a:gd name="connsiteX1" fmla="*/ 4995333 w 5902374"/>
              <a:gd name="connsiteY1" fmla="*/ 211025 h 3179299"/>
              <a:gd name="connsiteX2" fmla="*/ 5496983 w 5902374"/>
              <a:gd name="connsiteY2" fmla="*/ 2725625 h 3179299"/>
              <a:gd name="connsiteX3" fmla="*/ 385233 w 5902374"/>
              <a:gd name="connsiteY3" fmla="*/ 2960575 h 3179299"/>
              <a:gd name="connsiteX4" fmla="*/ 213783 w 5902374"/>
              <a:gd name="connsiteY4" fmla="*/ 376125 h 317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2374" h="3179299">
                <a:moveTo>
                  <a:pt x="347133" y="312625"/>
                </a:moveTo>
                <a:cubicBezTo>
                  <a:pt x="2242079" y="60741"/>
                  <a:pt x="4137025" y="-191142"/>
                  <a:pt x="4995333" y="211025"/>
                </a:cubicBezTo>
                <a:cubicBezTo>
                  <a:pt x="5853641" y="613192"/>
                  <a:pt x="6265333" y="2267367"/>
                  <a:pt x="5496983" y="2725625"/>
                </a:cubicBezTo>
                <a:cubicBezTo>
                  <a:pt x="4728633" y="3183883"/>
                  <a:pt x="1265766" y="3352158"/>
                  <a:pt x="385233" y="2960575"/>
                </a:cubicBezTo>
                <a:cubicBezTo>
                  <a:pt x="-495300" y="2568992"/>
                  <a:pt x="441325" y="1831333"/>
                  <a:pt x="213783" y="376125"/>
                </a:cubicBezTo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424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47CBD548-45E6-CBF1-8CEE-ACAA53DD181D}"/>
              </a:ext>
            </a:extLst>
          </p:cNvPr>
          <p:cNvSpPr/>
          <p:nvPr/>
        </p:nvSpPr>
        <p:spPr>
          <a:xfrm>
            <a:off x="895350" y="-1181100"/>
            <a:ext cx="4584700" cy="4013200"/>
          </a:xfrm>
          <a:prstGeom prst="ellipse">
            <a:avLst/>
          </a:prstGeom>
          <a:solidFill>
            <a:srgbClr val="FFDB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AA1C8EB1-17A4-03BB-881D-FA0DD428DD1C}"/>
              </a:ext>
            </a:extLst>
          </p:cNvPr>
          <p:cNvSpPr/>
          <p:nvPr/>
        </p:nvSpPr>
        <p:spPr>
          <a:xfrm>
            <a:off x="7099300" y="3790950"/>
            <a:ext cx="5657850" cy="5029200"/>
          </a:xfrm>
          <a:prstGeom prst="ellipse">
            <a:avLst/>
          </a:prstGeom>
          <a:pattFill prst="sphere">
            <a:fgClr>
              <a:srgbClr val="FFDB69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уга 4">
            <a:extLst>
              <a:ext uri="{FF2B5EF4-FFF2-40B4-BE49-F238E27FC236}">
                <a16:creationId xmlns:a16="http://schemas.microsoft.com/office/drawing/2014/main" id="{0EAEA250-9CDA-A80B-59E4-9D55AD3F4CBE}"/>
              </a:ext>
            </a:extLst>
          </p:cNvPr>
          <p:cNvSpPr/>
          <p:nvPr/>
        </p:nvSpPr>
        <p:spPr>
          <a:xfrm>
            <a:off x="2984500" y="1631950"/>
            <a:ext cx="7327900" cy="4616450"/>
          </a:xfrm>
          <a:prstGeom prst="arc">
            <a:avLst>
              <a:gd name="adj1" fmla="val 13195567"/>
              <a:gd name="adj2" fmla="val 0"/>
            </a:avLst>
          </a:prstGeom>
          <a:ln>
            <a:solidFill>
              <a:srgbClr val="FFDB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63AD9ED3-12B7-EC78-4369-6C2EE54E5853}"/>
              </a:ext>
            </a:extLst>
          </p:cNvPr>
          <p:cNvSpPr/>
          <p:nvPr/>
        </p:nvSpPr>
        <p:spPr>
          <a:xfrm>
            <a:off x="-1346200" y="196850"/>
            <a:ext cx="13289936" cy="7315200"/>
          </a:xfrm>
          <a:custGeom>
            <a:avLst/>
            <a:gdLst>
              <a:gd name="connsiteX0" fmla="*/ 1145246 w 11831682"/>
              <a:gd name="connsiteY0" fmla="*/ 2222500 h 6336077"/>
              <a:gd name="connsiteX1" fmla="*/ 14946 w 11831682"/>
              <a:gd name="connsiteY1" fmla="*/ 3403600 h 6336077"/>
              <a:gd name="connsiteX2" fmla="*/ 681696 w 11831682"/>
              <a:gd name="connsiteY2" fmla="*/ 5810250 h 6336077"/>
              <a:gd name="connsiteX3" fmla="*/ 3145496 w 11831682"/>
              <a:gd name="connsiteY3" fmla="*/ 4870450 h 6336077"/>
              <a:gd name="connsiteX4" fmla="*/ 4561546 w 11831682"/>
              <a:gd name="connsiteY4" fmla="*/ 5937250 h 6336077"/>
              <a:gd name="connsiteX5" fmla="*/ 6942796 w 11831682"/>
              <a:gd name="connsiteY5" fmla="*/ 6172200 h 6336077"/>
              <a:gd name="connsiteX6" fmla="*/ 5768046 w 11831682"/>
              <a:gd name="connsiteY6" fmla="*/ 3575050 h 6336077"/>
              <a:gd name="connsiteX7" fmla="*/ 3767796 w 11831682"/>
              <a:gd name="connsiteY7" fmla="*/ 1993900 h 6336077"/>
              <a:gd name="connsiteX8" fmla="*/ 6320496 w 11831682"/>
              <a:gd name="connsiteY8" fmla="*/ 501650 h 6336077"/>
              <a:gd name="connsiteX9" fmla="*/ 11819596 w 11831682"/>
              <a:gd name="connsiteY9" fmla="*/ 0 h 633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31682" h="6336077">
                <a:moveTo>
                  <a:pt x="1145246" y="2222500"/>
                </a:moveTo>
                <a:cubicBezTo>
                  <a:pt x="618725" y="2514071"/>
                  <a:pt x="92204" y="2805642"/>
                  <a:pt x="14946" y="3403600"/>
                </a:cubicBezTo>
                <a:cubicBezTo>
                  <a:pt x="-62312" y="4001558"/>
                  <a:pt x="159938" y="5565775"/>
                  <a:pt x="681696" y="5810250"/>
                </a:cubicBezTo>
                <a:cubicBezTo>
                  <a:pt x="1203454" y="6054725"/>
                  <a:pt x="2498854" y="4849283"/>
                  <a:pt x="3145496" y="4870450"/>
                </a:cubicBezTo>
                <a:cubicBezTo>
                  <a:pt x="3792138" y="4891617"/>
                  <a:pt x="3928663" y="5720292"/>
                  <a:pt x="4561546" y="5937250"/>
                </a:cubicBezTo>
                <a:cubicBezTo>
                  <a:pt x="5194429" y="6154208"/>
                  <a:pt x="6741713" y="6565900"/>
                  <a:pt x="6942796" y="6172200"/>
                </a:cubicBezTo>
                <a:cubicBezTo>
                  <a:pt x="7143879" y="5778500"/>
                  <a:pt x="6297213" y="4271433"/>
                  <a:pt x="5768046" y="3575050"/>
                </a:cubicBezTo>
                <a:cubicBezTo>
                  <a:pt x="5238879" y="2878667"/>
                  <a:pt x="3675721" y="2506133"/>
                  <a:pt x="3767796" y="1993900"/>
                </a:cubicBezTo>
                <a:cubicBezTo>
                  <a:pt x="3859871" y="1481667"/>
                  <a:pt x="4978529" y="833967"/>
                  <a:pt x="6320496" y="501650"/>
                </a:cubicBezTo>
                <a:cubicBezTo>
                  <a:pt x="7662463" y="169333"/>
                  <a:pt x="12092646" y="353483"/>
                  <a:pt x="11819596" y="0"/>
                </a:cubicBezTo>
              </a:path>
            </a:pathLst>
          </a:custGeom>
          <a:noFill/>
          <a:ln>
            <a:solidFill>
              <a:srgbClr val="FFDB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33012D5-3DB8-C229-215C-2C30D215490E}"/>
              </a:ext>
            </a:extLst>
          </p:cNvPr>
          <p:cNvSpPr/>
          <p:nvPr/>
        </p:nvSpPr>
        <p:spPr>
          <a:xfrm>
            <a:off x="5667073" y="444500"/>
            <a:ext cx="5594350" cy="2889250"/>
          </a:xfrm>
          <a:prstGeom prst="roundRect">
            <a:avLst/>
          </a:prstGeom>
          <a:solidFill>
            <a:srgbClr val="FFE8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 descr="Изображение выглядит как облако, небо, трава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C32EF96-BD33-97FD-45F8-850A8F78C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7" y="3067050"/>
            <a:ext cx="5365146" cy="34784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FA5F8239-4FE3-2BC8-892F-41AB10EAD00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144754" y="825500"/>
            <a:ext cx="473422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Мемориал бойцам из стрелковой дивизии под генерал-майора Ивана Васильевича Панфилова, участвовавшим в 1941 году в обороне Москвы. В ходе 4-часового боя в районе разъезда Дубосеково, войны уничтожили 18 вражеских танков, после чего погибли. </a:t>
            </a:r>
          </a:p>
        </p:txBody>
      </p:sp>
    </p:spTree>
    <p:extLst>
      <p:ext uri="{BB962C8B-B14F-4D97-AF65-F5344CB8AC3E}">
        <p14:creationId xmlns:p14="http://schemas.microsoft.com/office/powerpoint/2010/main" val="3848738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2DEBD525-C57F-D2FB-13E8-53CA5B036D68}"/>
              </a:ext>
            </a:extLst>
          </p:cNvPr>
          <p:cNvSpPr/>
          <p:nvPr/>
        </p:nvSpPr>
        <p:spPr>
          <a:xfrm>
            <a:off x="-1441450" y="1187450"/>
            <a:ext cx="4883150" cy="4819650"/>
          </a:xfrm>
          <a:prstGeom prst="ellipse">
            <a:avLst/>
          </a:prstGeom>
          <a:pattFill prst="wdDnDiag">
            <a:fgClr>
              <a:srgbClr val="FF61B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7F4CB5F0-30D8-76C5-5477-E839AF6C1347}"/>
              </a:ext>
            </a:extLst>
          </p:cNvPr>
          <p:cNvSpPr/>
          <p:nvPr/>
        </p:nvSpPr>
        <p:spPr>
          <a:xfrm>
            <a:off x="6769100" y="107950"/>
            <a:ext cx="5257800" cy="4737100"/>
          </a:xfrm>
          <a:prstGeom prst="ellipse">
            <a:avLst/>
          </a:prstGeom>
          <a:solidFill>
            <a:srgbClr val="FF61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 descr="Изображение выглядит как небо, на открытом воздухе, скульптура, памятник&#10;&#10;Автоматически созданное описание">
            <a:extLst>
              <a:ext uri="{FF2B5EF4-FFF2-40B4-BE49-F238E27FC236}">
                <a16:creationId xmlns:a16="http://schemas.microsoft.com/office/drawing/2014/main" id="{82C387FF-A52C-95D5-A901-0AA43E729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595" y="1181100"/>
            <a:ext cx="5316070" cy="4826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Дуга 8">
            <a:extLst>
              <a:ext uri="{FF2B5EF4-FFF2-40B4-BE49-F238E27FC236}">
                <a16:creationId xmlns:a16="http://schemas.microsoft.com/office/drawing/2014/main" id="{4820B4CD-40D9-96D3-926A-4A0A3D615791}"/>
              </a:ext>
            </a:extLst>
          </p:cNvPr>
          <p:cNvSpPr/>
          <p:nvPr/>
        </p:nvSpPr>
        <p:spPr>
          <a:xfrm rot="9987589">
            <a:off x="5336021" y="617915"/>
            <a:ext cx="6356417" cy="5715474"/>
          </a:xfrm>
          <a:prstGeom prst="arc">
            <a:avLst/>
          </a:prstGeom>
          <a:ln>
            <a:solidFill>
              <a:srgbClr val="FF61B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28E3F54C-E366-FD0C-9485-6B4436F73008}"/>
              </a:ext>
            </a:extLst>
          </p:cNvPr>
          <p:cNvSpPr/>
          <p:nvPr/>
        </p:nvSpPr>
        <p:spPr>
          <a:xfrm>
            <a:off x="596900" y="692150"/>
            <a:ext cx="4775199" cy="3333750"/>
          </a:xfrm>
          <a:prstGeom prst="roundRect">
            <a:avLst/>
          </a:prstGeom>
          <a:solidFill>
            <a:srgbClr val="F6A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33153A0F-9E24-70FF-F2DD-92FED2BA075F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69218" y="850900"/>
            <a:ext cx="4235450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Самый высокий монумент в России, центр Парка Победы на Поклонной горе, имеет высоту в 141,8 метра не случайно: каждые 10 сантиметров обелиска символизируют один день войны. Трёхгранный штык на большей части покрыт бронзовыми барельефами, а на 104 метр к обелиску прикреплена 25-тонная бронзовая скульптурная группа, изображающая богиню победы Нику, несущую венец, и двух амуров, трубящих победу. </a:t>
            </a:r>
          </a:p>
        </p:txBody>
      </p:sp>
    </p:spTree>
    <p:extLst>
      <p:ext uri="{BB962C8B-B14F-4D97-AF65-F5344CB8AC3E}">
        <p14:creationId xmlns:p14="http://schemas.microsoft.com/office/powerpoint/2010/main" val="2704852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B10BDD07-9BE7-F3C7-28BD-17DF7AC764C0}"/>
              </a:ext>
            </a:extLst>
          </p:cNvPr>
          <p:cNvSpPr/>
          <p:nvPr/>
        </p:nvSpPr>
        <p:spPr>
          <a:xfrm>
            <a:off x="1231900" y="-1320800"/>
            <a:ext cx="4991100" cy="4445000"/>
          </a:xfrm>
          <a:prstGeom prst="ellipse">
            <a:avLst/>
          </a:prstGeom>
          <a:pattFill prst="wdDnDiag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B257CB80-E3F7-749F-6ECB-B258BF0C5227}"/>
              </a:ext>
            </a:extLst>
          </p:cNvPr>
          <p:cNvSpPr/>
          <p:nvPr/>
        </p:nvSpPr>
        <p:spPr>
          <a:xfrm>
            <a:off x="7029450" y="2787650"/>
            <a:ext cx="6667500" cy="59118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Дуга 5">
            <a:extLst>
              <a:ext uri="{FF2B5EF4-FFF2-40B4-BE49-F238E27FC236}">
                <a16:creationId xmlns:a16="http://schemas.microsoft.com/office/drawing/2014/main" id="{B67017AF-F554-DEFA-8C74-75FD80D61314}"/>
              </a:ext>
            </a:extLst>
          </p:cNvPr>
          <p:cNvSpPr/>
          <p:nvPr/>
        </p:nvSpPr>
        <p:spPr>
          <a:xfrm>
            <a:off x="355600" y="222250"/>
            <a:ext cx="11353800" cy="5988049"/>
          </a:xfrm>
          <a:prstGeom prst="arc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CBAE476C-3149-3A12-47FE-C9DFC37913F0}"/>
              </a:ext>
            </a:extLst>
          </p:cNvPr>
          <p:cNvSpPr/>
          <p:nvPr/>
        </p:nvSpPr>
        <p:spPr>
          <a:xfrm>
            <a:off x="533400" y="3625849"/>
            <a:ext cx="5562600" cy="288289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4D4536DF-0CE1-B182-C39E-DAF5511B7FF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39800" y="3963530"/>
            <a:ext cx="487045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Сорокаметровый четырехгранный обелиск «Москва — город герой» из серого гранита открыт 9 мая 1977 году в честь празднования 32 годовщины Победы. Монумент увенчан позолоченной звездой, повторяющей форму звезды Героя Советского Союза. </a:t>
            </a:r>
          </a:p>
        </p:txBody>
      </p:sp>
      <p:pic>
        <p:nvPicPr>
          <p:cNvPr id="11" name="Рисунок 10" descr="Изображение выглядит как небо, строительство, на открытом воздухе, ориентир&#10;&#10;Автоматически созданное описание">
            <a:extLst>
              <a:ext uri="{FF2B5EF4-FFF2-40B4-BE49-F238E27FC236}">
                <a16:creationId xmlns:a16="http://schemas.microsoft.com/office/drawing/2014/main" id="{087EB770-B5FE-8A74-B351-9816D4599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50489"/>
            <a:ext cx="5271806" cy="374052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3015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F0DF0A22-BB89-966A-D73C-01CCF2C57AF8}"/>
              </a:ext>
            </a:extLst>
          </p:cNvPr>
          <p:cNvSpPr/>
          <p:nvPr/>
        </p:nvSpPr>
        <p:spPr>
          <a:xfrm>
            <a:off x="7426325" y="-1260475"/>
            <a:ext cx="6769100" cy="5613400"/>
          </a:xfrm>
          <a:prstGeom prst="ellipse">
            <a:avLst/>
          </a:prstGeom>
          <a:pattFill prst="pct80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18478FE0-402A-8690-5DAF-E07AB8A1E9A6}"/>
              </a:ext>
            </a:extLst>
          </p:cNvPr>
          <p:cNvSpPr/>
          <p:nvPr/>
        </p:nvSpPr>
        <p:spPr>
          <a:xfrm>
            <a:off x="-914400" y="3270250"/>
            <a:ext cx="5035550" cy="4546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D8100CA-7755-7658-64A0-1FB2AACD5029}"/>
              </a:ext>
            </a:extLst>
          </p:cNvPr>
          <p:cNvSpPr/>
          <p:nvPr/>
        </p:nvSpPr>
        <p:spPr>
          <a:xfrm>
            <a:off x="196850" y="190500"/>
            <a:ext cx="6261100" cy="27622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6F1909C-A026-41DD-75B5-D2BD2266B98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42253" y="590609"/>
            <a:ext cx="5915697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Изначально мемориальный архитектурный ансамбль задумывался как памятник защитникам Москвы, но фактически стал главным мемориалом всем воинам Великой Отечественной войны. Главный элемент мемориала — надгробная плита с боевым знаменем, солдатской каской и лавровой ветвью. На плите перед надгробием высечена надпись «Имя твоё неизвестно, подвиг твой бессмертен», из бронзовой пятиконечной звезды в центре горит Вечный огонь славы. </a:t>
            </a:r>
          </a:p>
        </p:txBody>
      </p:sp>
      <p:pic>
        <p:nvPicPr>
          <p:cNvPr id="9" name="Рисунок 8" descr="Изображение выглядит как земля, похороны, панорама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8F17BB0B-C607-78C4-37C7-F6B0D314C2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3744717"/>
            <a:ext cx="9074150" cy="25513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14908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92AD2B13-C713-1345-312B-0BC53ACAB412}"/>
              </a:ext>
            </a:extLst>
          </p:cNvPr>
          <p:cNvSpPr/>
          <p:nvPr/>
        </p:nvSpPr>
        <p:spPr>
          <a:xfrm>
            <a:off x="692152" y="374650"/>
            <a:ext cx="5607050" cy="6985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764F9029-761B-8CBD-2A1A-9CA18F2A6995}"/>
              </a:ext>
            </a:extLst>
          </p:cNvPr>
          <p:cNvSpPr/>
          <p:nvPr/>
        </p:nvSpPr>
        <p:spPr>
          <a:xfrm>
            <a:off x="387350" y="603250"/>
            <a:ext cx="5607050" cy="698500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C6C6FACC-556D-FB91-5451-0DBE8047505E}"/>
              </a:ext>
            </a:extLst>
          </p:cNvPr>
          <p:cNvSpPr/>
          <p:nvPr/>
        </p:nvSpPr>
        <p:spPr>
          <a:xfrm>
            <a:off x="692152" y="1549400"/>
            <a:ext cx="5607050" cy="6985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544BF868-017B-11A3-5C8B-983E8421A9F0}"/>
              </a:ext>
            </a:extLst>
          </p:cNvPr>
          <p:cNvSpPr/>
          <p:nvPr/>
        </p:nvSpPr>
        <p:spPr>
          <a:xfrm>
            <a:off x="387350" y="1797050"/>
            <a:ext cx="5607050" cy="698500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E0CAB8CE-1936-5FE3-9BE8-7660DEF6AB04}"/>
              </a:ext>
            </a:extLst>
          </p:cNvPr>
          <p:cNvSpPr/>
          <p:nvPr/>
        </p:nvSpPr>
        <p:spPr>
          <a:xfrm>
            <a:off x="692152" y="2724150"/>
            <a:ext cx="5607050" cy="6985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83A9D1E0-F556-D631-9478-2D2F804E27CE}"/>
              </a:ext>
            </a:extLst>
          </p:cNvPr>
          <p:cNvSpPr/>
          <p:nvPr/>
        </p:nvSpPr>
        <p:spPr>
          <a:xfrm>
            <a:off x="387350" y="2952750"/>
            <a:ext cx="5607050" cy="698500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Достопримечательности</a:t>
            </a: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CEAF516B-E126-1183-E769-CB63CA9920A3}"/>
              </a:ext>
            </a:extLst>
          </p:cNvPr>
          <p:cNvSpPr/>
          <p:nvPr/>
        </p:nvSpPr>
        <p:spPr>
          <a:xfrm>
            <a:off x="692152" y="3876675"/>
            <a:ext cx="5607050" cy="6985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A5327B42-2333-B009-CA58-6DF3D63DE37C}"/>
              </a:ext>
            </a:extLst>
          </p:cNvPr>
          <p:cNvSpPr/>
          <p:nvPr/>
        </p:nvSpPr>
        <p:spPr>
          <a:xfrm>
            <a:off x="387350" y="4105275"/>
            <a:ext cx="5607050" cy="698500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Литература</a:t>
            </a:r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F209C2E4-39CD-2833-FD7D-9DBBC50277F3}"/>
              </a:ext>
            </a:extLst>
          </p:cNvPr>
          <p:cNvSpPr/>
          <p:nvPr/>
        </p:nvSpPr>
        <p:spPr>
          <a:xfrm>
            <a:off x="692152" y="5010150"/>
            <a:ext cx="5607050" cy="6985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184026EF-493F-A175-DB30-4FB4463DEAAE}"/>
              </a:ext>
            </a:extLst>
          </p:cNvPr>
          <p:cNvSpPr/>
          <p:nvPr/>
        </p:nvSpPr>
        <p:spPr>
          <a:xfrm>
            <a:off x="387350" y="5238750"/>
            <a:ext cx="5607050" cy="698500"/>
          </a:xfrm>
          <a:prstGeom prst="roundRect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ea typeface="Noto Sans Cond" panose="020B0506040504020204" pitchFamily="34"/>
                <a:cs typeface="Times New Roman" panose="02020603050405020304" pitchFamily="18" charset="0"/>
              </a:rPr>
              <a:t>Буклет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ea typeface="Noto Sans Cond" panose="020B0506040504020204" pitchFamily="34"/>
              <a:cs typeface="Times New Roman" panose="02020603050405020304" pitchFamily="18" charset="0"/>
            </a:endParaRPr>
          </a:p>
        </p:txBody>
      </p:sp>
      <p:pic>
        <p:nvPicPr>
          <p:cNvPr id="30" name="Рисунок 29" descr="Изображение выглядит как текст, Человеческое лицо, плакат, книга&#10;&#10;Автоматически созданное описание">
            <a:extLst>
              <a:ext uri="{FF2B5EF4-FFF2-40B4-BE49-F238E27FC236}">
                <a16:creationId xmlns:a16="http://schemas.microsoft.com/office/drawing/2014/main" id="{73DF9026-6A09-DE31-7ABC-C327D069A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900" y="-15241"/>
            <a:ext cx="4295775" cy="687324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67B18D0-714B-00AA-B19C-17AE30490E39}"/>
              </a:ext>
            </a:extLst>
          </p:cNvPr>
          <p:cNvSpPr txBox="1"/>
          <p:nvPr/>
        </p:nvSpPr>
        <p:spPr>
          <a:xfrm>
            <a:off x="1631950" y="777914"/>
            <a:ext cx="334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Город Москва – город-герой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9218AB-61D1-AA53-0419-C8C7E032CDC9}"/>
              </a:ext>
            </a:extLst>
          </p:cNvPr>
          <p:cNvSpPr txBox="1"/>
          <p:nvPr/>
        </p:nvSpPr>
        <p:spPr>
          <a:xfrm>
            <a:off x="1879599" y="1952665"/>
            <a:ext cx="271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– военное время</a:t>
            </a:r>
          </a:p>
        </p:txBody>
      </p:sp>
    </p:spTree>
    <p:extLst>
      <p:ext uri="{BB962C8B-B14F-4D97-AF65-F5344CB8AC3E}">
        <p14:creationId xmlns:p14="http://schemas.microsoft.com/office/powerpoint/2010/main" val="22867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875683DE-DA49-18A6-3F32-2DD045AC3FAA}"/>
              </a:ext>
            </a:extLst>
          </p:cNvPr>
          <p:cNvSpPr/>
          <p:nvPr/>
        </p:nvSpPr>
        <p:spPr>
          <a:xfrm>
            <a:off x="1276350" y="3733800"/>
            <a:ext cx="6299200" cy="51879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250EEAAD-198F-6944-57B8-2B955578E905}"/>
              </a:ext>
            </a:extLst>
          </p:cNvPr>
          <p:cNvSpPr/>
          <p:nvPr/>
        </p:nvSpPr>
        <p:spPr>
          <a:xfrm>
            <a:off x="6953250" y="-813917"/>
            <a:ext cx="6178550" cy="36766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 descr="Изображение выглядит как бастион, на открытом воздухе, неб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0FD5D72A-D75A-255D-53DB-7316B2123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750" y="3611430"/>
            <a:ext cx="4641850" cy="30986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8E708B67-61C9-8656-C6EA-92DA4FCEEDF2}"/>
              </a:ext>
            </a:extLst>
          </p:cNvPr>
          <p:cNvSpPr/>
          <p:nvPr/>
        </p:nvSpPr>
        <p:spPr>
          <a:xfrm>
            <a:off x="3194050" y="3010019"/>
            <a:ext cx="6299200" cy="17145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C610477-FB48-A7AA-D282-3DF60F907DD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378200" y="3128605"/>
            <a:ext cx="62992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– столица России. Имеет статус города федерального значения. Население Москвы составляет около 12,5 миллионов человек. Москва расположена в междуречье Оки и Волге на левом притоке Оки – реке Москва, на Восточно-Европейской равнине.</a:t>
            </a:r>
          </a:p>
        </p:txBody>
      </p:sp>
      <p:pic>
        <p:nvPicPr>
          <p:cNvPr id="9" name="Рисунок 8" descr="Изображение выглядит как на открытом воздухе, линия горизонта, городской пейзаж, Крупный город с пригородами&#10;&#10;Автоматически созданное описание">
            <a:extLst>
              <a:ext uri="{FF2B5EF4-FFF2-40B4-BE49-F238E27FC236}">
                <a16:creationId xmlns:a16="http://schemas.microsoft.com/office/drawing/2014/main" id="{AE200A64-1892-113E-D6C6-6492DD6DAA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81" y="183621"/>
            <a:ext cx="5172869" cy="294057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51148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1D60EE9B-4F05-81DF-F39B-F12FF3A0F93E}"/>
              </a:ext>
            </a:extLst>
          </p:cNvPr>
          <p:cNvSpPr/>
          <p:nvPr/>
        </p:nvSpPr>
        <p:spPr>
          <a:xfrm>
            <a:off x="355600" y="1536700"/>
            <a:ext cx="4552950" cy="4127500"/>
          </a:xfrm>
          <a:prstGeom prst="ellipse">
            <a:avLst/>
          </a:prstGeom>
          <a:solidFill>
            <a:srgbClr val="874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A432E62A-8DBE-48C4-4D60-564E8B9EE25F}"/>
              </a:ext>
            </a:extLst>
          </p:cNvPr>
          <p:cNvSpPr/>
          <p:nvPr/>
        </p:nvSpPr>
        <p:spPr>
          <a:xfrm>
            <a:off x="7829550" y="2952750"/>
            <a:ext cx="6172200" cy="5486400"/>
          </a:xfrm>
          <a:prstGeom prst="ellipse">
            <a:avLst/>
          </a:prstGeom>
          <a:solidFill>
            <a:srgbClr val="874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Дуга 3">
            <a:extLst>
              <a:ext uri="{FF2B5EF4-FFF2-40B4-BE49-F238E27FC236}">
                <a16:creationId xmlns:a16="http://schemas.microsoft.com/office/drawing/2014/main" id="{F8ED149A-BF62-7994-9D27-8FB911B32BAF}"/>
              </a:ext>
            </a:extLst>
          </p:cNvPr>
          <p:cNvSpPr/>
          <p:nvPr/>
        </p:nvSpPr>
        <p:spPr>
          <a:xfrm>
            <a:off x="0" y="2952750"/>
            <a:ext cx="8921750" cy="3416300"/>
          </a:xfrm>
          <a:prstGeom prst="arc">
            <a:avLst/>
          </a:prstGeom>
          <a:ln>
            <a:solidFill>
              <a:srgbClr val="874F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уга 4">
            <a:extLst>
              <a:ext uri="{FF2B5EF4-FFF2-40B4-BE49-F238E27FC236}">
                <a16:creationId xmlns:a16="http://schemas.microsoft.com/office/drawing/2014/main" id="{5B3A109A-3E85-6CD3-993B-66CB422DBCD5}"/>
              </a:ext>
            </a:extLst>
          </p:cNvPr>
          <p:cNvSpPr/>
          <p:nvPr/>
        </p:nvSpPr>
        <p:spPr>
          <a:xfrm flipV="1">
            <a:off x="1587500" y="-3067050"/>
            <a:ext cx="5588000" cy="5492750"/>
          </a:xfrm>
          <a:prstGeom prst="arc">
            <a:avLst/>
          </a:prstGeom>
          <a:ln>
            <a:solidFill>
              <a:srgbClr val="874F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7A274A8F-AF48-9627-64B1-A82E99BADE6B}"/>
              </a:ext>
            </a:extLst>
          </p:cNvPr>
          <p:cNvSpPr/>
          <p:nvPr/>
        </p:nvSpPr>
        <p:spPr>
          <a:xfrm>
            <a:off x="7175500" y="565150"/>
            <a:ext cx="4597400" cy="2260600"/>
          </a:xfrm>
          <a:prstGeom prst="roundRect">
            <a:avLst/>
          </a:prstGeom>
          <a:solidFill>
            <a:srgbClr val="BE5E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4A6A71F2-B48B-9A24-47E2-0F84190B3B45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524169" y="657900"/>
            <a:ext cx="4152901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 декабря 1941 года началось контрнаступление советской армии под Москвой. Победа советских войск была первой крупной победой с начала Второй Мировой войны и положила начало новому повороту событий в ходе боевых действий.</a:t>
            </a:r>
          </a:p>
        </p:txBody>
      </p:sp>
      <p:pic>
        <p:nvPicPr>
          <p:cNvPr id="10" name="Рисунок 9" descr="Изображение выглядит как на открытом воздухе, одежда, человек, Военный&#10;&#10;Автоматически созданное описание">
            <a:extLst>
              <a:ext uri="{FF2B5EF4-FFF2-40B4-BE49-F238E27FC236}">
                <a16:creationId xmlns:a16="http://schemas.microsoft.com/office/drawing/2014/main" id="{2B12EBC2-781E-825A-49EE-882A49AFB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109" y="3333750"/>
            <a:ext cx="5757333" cy="32385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Рисунок 11" descr="Изображение выглядит как оружие, на открытом воздухе, строительство, винтовка&#10;&#10;Автоматически созданное описание">
            <a:extLst>
              <a:ext uri="{FF2B5EF4-FFF2-40B4-BE49-F238E27FC236}">
                <a16:creationId xmlns:a16="http://schemas.microsoft.com/office/drawing/2014/main" id="{0C6D7842-AF48-669A-2D6B-3EDAF96FD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734" y="831850"/>
            <a:ext cx="4504266" cy="25336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6917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51AE8E8E-D3DA-FB00-7E00-0FF06A2E2229}"/>
              </a:ext>
            </a:extLst>
          </p:cNvPr>
          <p:cNvSpPr/>
          <p:nvPr/>
        </p:nvSpPr>
        <p:spPr>
          <a:xfrm>
            <a:off x="-660400" y="-895350"/>
            <a:ext cx="5581650" cy="49911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E372B0DD-2712-A944-7CE8-96D66A9DC6F9}"/>
              </a:ext>
            </a:extLst>
          </p:cNvPr>
          <p:cNvSpPr/>
          <p:nvPr/>
        </p:nvSpPr>
        <p:spPr>
          <a:xfrm>
            <a:off x="6807200" y="3009900"/>
            <a:ext cx="6280150" cy="5461000"/>
          </a:xfrm>
          <a:prstGeom prst="ellipse">
            <a:avLst/>
          </a:prstGeom>
          <a:pattFill prst="dkDn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Дуга 3">
            <a:extLst>
              <a:ext uri="{FF2B5EF4-FFF2-40B4-BE49-F238E27FC236}">
                <a16:creationId xmlns:a16="http://schemas.microsoft.com/office/drawing/2014/main" id="{51E6476B-6DE8-67F6-AE9B-49F019DC65D7}"/>
              </a:ext>
            </a:extLst>
          </p:cNvPr>
          <p:cNvSpPr/>
          <p:nvPr/>
        </p:nvSpPr>
        <p:spPr>
          <a:xfrm rot="10800000">
            <a:off x="1746250" y="1822450"/>
            <a:ext cx="11290300" cy="4146550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A7E1023B-1083-F668-B82B-414B5756E657}"/>
              </a:ext>
            </a:extLst>
          </p:cNvPr>
          <p:cNvSpPr/>
          <p:nvPr/>
        </p:nvSpPr>
        <p:spPr>
          <a:xfrm>
            <a:off x="5905500" y="673100"/>
            <a:ext cx="5257800" cy="21336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49A0CA4-CE21-4C65-B1F7-874B7A21E81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988050" y="869345"/>
            <a:ext cx="50165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 ноября 1941 года, несмотря на бедственное положение, на станции метро "Маяковская" было проведено торжественное заседание компартии, на котором выступал генералиссимус Советского Союза Иосиф Сталин. 7 ноября по его указу на Красной площади был проведен традиционный военный парад.</a:t>
            </a:r>
          </a:p>
        </p:txBody>
      </p:sp>
      <p:pic>
        <p:nvPicPr>
          <p:cNvPr id="9" name="Рисунок 8" descr="Изображение выглядит как небо, на открытом воздухе, тележка, дорога&#10;&#10;Автоматически созданное описание">
            <a:extLst>
              <a:ext uri="{FF2B5EF4-FFF2-40B4-BE49-F238E27FC236}">
                <a16:creationId xmlns:a16="http://schemas.microsoft.com/office/drawing/2014/main" id="{89CF5672-40AA-3C7A-1915-A0EB48D71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022" y="3333750"/>
            <a:ext cx="5000978" cy="28130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57427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7FCF129E-38F8-F44B-9582-8A4C820B7776}"/>
              </a:ext>
            </a:extLst>
          </p:cNvPr>
          <p:cNvSpPr/>
          <p:nvPr/>
        </p:nvSpPr>
        <p:spPr>
          <a:xfrm>
            <a:off x="-1035050" y="-508000"/>
            <a:ext cx="4654550" cy="4070350"/>
          </a:xfrm>
          <a:prstGeom prst="ellipse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84D2A671-BBC2-0E3E-754C-16BA0E657836}"/>
              </a:ext>
            </a:extLst>
          </p:cNvPr>
          <p:cNvSpPr/>
          <p:nvPr/>
        </p:nvSpPr>
        <p:spPr>
          <a:xfrm>
            <a:off x="9626600" y="4597400"/>
            <a:ext cx="3441700" cy="29718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3E2EC021-66CC-BD21-889E-8B367D4D21E3}"/>
              </a:ext>
            </a:extLst>
          </p:cNvPr>
          <p:cNvSpPr/>
          <p:nvPr/>
        </p:nvSpPr>
        <p:spPr>
          <a:xfrm>
            <a:off x="6229350" y="304800"/>
            <a:ext cx="3251200" cy="2882900"/>
          </a:xfrm>
          <a:prstGeom prst="ellipse">
            <a:avLst/>
          </a:prstGeom>
          <a:solidFill>
            <a:srgbClr val="E154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483E7C5-C7D1-9309-42CE-109DCFCBD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4577" y="4069247"/>
            <a:ext cx="5635047" cy="17543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Памятник четырежды Герою Советского Союза, маршалу Георгию Константиновичу Жукову установлен на Манежной площади 8 мая 1995 года в честь 50-летия Победы. Скульптура, выполненная в стиле соцреализма, была создана скульптором Вячеславом Клыковым. </a:t>
            </a:r>
          </a:p>
        </p:txBody>
      </p:sp>
      <p:pic>
        <p:nvPicPr>
          <p:cNvPr id="12" name="Рисунок 11" descr="Изображение выглядит как скульптура, на открытом воздухе, лошадь, жеребец&#10;&#10;Автоматически созданное описание">
            <a:extLst>
              <a:ext uri="{FF2B5EF4-FFF2-40B4-BE49-F238E27FC236}">
                <a16:creationId xmlns:a16="http://schemas.microsoft.com/office/drawing/2014/main" id="{9F1E78CC-EDC6-F29B-868E-4274F83EA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818" y="719120"/>
            <a:ext cx="5817420" cy="38782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423B631-7138-9685-3142-CC48BFC760FC}"/>
              </a:ext>
            </a:extLst>
          </p:cNvPr>
          <p:cNvSpPr txBox="1"/>
          <p:nvPr/>
        </p:nvSpPr>
        <p:spPr>
          <a:xfrm>
            <a:off x="497892" y="4751570"/>
            <a:ext cx="5544055" cy="206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>
                    <a:alpha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Памятник четырежды Герою Советского Союза, маршалу Георгию Константиновичу Жукову установлен на Манежной площади 8 мая 1995 года в честь 50-летия Победы. Скульптура, выполненная в стиле соцреализма, была создана скульптором Вячеславом Клыковым. </a:t>
            </a:r>
          </a:p>
          <a:p>
            <a:endParaRPr lang="ru-RU" dirty="0">
              <a:solidFill>
                <a:schemeClr val="tx1">
                  <a:alpha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81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>
            <a:extLst>
              <a:ext uri="{FF2B5EF4-FFF2-40B4-BE49-F238E27FC236}">
                <a16:creationId xmlns:a16="http://schemas.microsoft.com/office/drawing/2014/main" id="{4D577969-083C-E62A-CFA7-71653FCDC7E2}"/>
              </a:ext>
            </a:extLst>
          </p:cNvPr>
          <p:cNvSpPr/>
          <p:nvPr/>
        </p:nvSpPr>
        <p:spPr>
          <a:xfrm>
            <a:off x="7586852" y="-557492"/>
            <a:ext cx="4328761" cy="4409841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94D7ABB-8885-42CF-4BD9-68553DFDCD14}"/>
              </a:ext>
            </a:extLst>
          </p:cNvPr>
          <p:cNvSpPr/>
          <p:nvPr/>
        </p:nvSpPr>
        <p:spPr>
          <a:xfrm>
            <a:off x="531522" y="4108043"/>
            <a:ext cx="4981904" cy="4981904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 descr="Изображение выглядит как на открытом воздухе, небо, строительство, облако&#10;&#10;Автоматически созданное описание">
            <a:extLst>
              <a:ext uri="{FF2B5EF4-FFF2-40B4-BE49-F238E27FC236}">
                <a16:creationId xmlns:a16="http://schemas.microsoft.com/office/drawing/2014/main" id="{FC0A80AE-BB35-3B60-D5FB-197862356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166" y="3024493"/>
            <a:ext cx="5098903" cy="337470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Рисунок 7" descr="Изображение выглядит как строительство, на открытом воздухе, Классическая архитектура, Правительственное здание&#10;&#10;Автоматически созданное описание">
            <a:extLst>
              <a:ext uri="{FF2B5EF4-FFF2-40B4-BE49-F238E27FC236}">
                <a16:creationId xmlns:a16="http://schemas.microsoft.com/office/drawing/2014/main" id="{A185A22D-C984-ECB6-111E-9376F36E4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51" y="-209628"/>
            <a:ext cx="3586562" cy="371411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5AA2D97-7344-2B9D-4814-CF77643606B7}"/>
              </a:ext>
            </a:extLst>
          </p:cNvPr>
          <p:cNvSpPr/>
          <p:nvPr/>
        </p:nvSpPr>
        <p:spPr>
          <a:xfrm>
            <a:off x="276387" y="326602"/>
            <a:ext cx="6421706" cy="2308324"/>
          </a:xfrm>
          <a:prstGeom prst="round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 сцене Дворца культуры имени В. В. Куйбышева были показаны оперы «Пиковая дама», «Евгений Онегин», «Иван Сусанин», «Черевички», «Травиата», «Севильский цирюльник» и «Кармен», шли балеты «Лебединое озеро», «Дон Кихот», «Бахчисарайский фонтан». 23 5 марта 1942 года в театре состоялось первое исполнение Седьмой симфонии Д. Шостаковича. 2 22 октября 1941 года в здание Большого театра попала бомба</a:t>
            </a:r>
            <a:r>
              <a:rPr kumimoji="0" lang="en-US" altLang="ru-RU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B0026B3A-8019-D70E-49E4-1B968B5DF8D7}"/>
              </a:ext>
            </a:extLst>
          </p:cNvPr>
          <p:cNvSpPr/>
          <p:nvPr/>
        </p:nvSpPr>
        <p:spPr>
          <a:xfrm>
            <a:off x="6819712" y="3963901"/>
            <a:ext cx="4788213" cy="2328793"/>
          </a:xfrm>
          <a:prstGeom prst="round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Взрывная волна прошла наискось между колоннами портика, пробила фасадную стену и произвела значительные разрушения в вестибюле. Несмотря на тяготы военного времени и страшный холод, уже зимой 1942 года в театре начались восстановительные работы. </a:t>
            </a:r>
          </a:p>
        </p:txBody>
      </p:sp>
    </p:spTree>
    <p:extLst>
      <p:ext uri="{BB962C8B-B14F-4D97-AF65-F5344CB8AC3E}">
        <p14:creationId xmlns:p14="http://schemas.microsoft.com/office/powerpoint/2010/main" val="1220099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противолежащие углы 1">
            <a:extLst>
              <a:ext uri="{FF2B5EF4-FFF2-40B4-BE49-F238E27FC236}">
                <a16:creationId xmlns:a16="http://schemas.microsoft.com/office/drawing/2014/main" id="{F3F77F03-2E77-99FF-980E-DD309CE30394}"/>
              </a:ext>
            </a:extLst>
          </p:cNvPr>
          <p:cNvSpPr/>
          <p:nvPr/>
        </p:nvSpPr>
        <p:spPr>
          <a:xfrm rot="21135333">
            <a:off x="6785119" y="-408681"/>
            <a:ext cx="5117289" cy="3195935"/>
          </a:xfrm>
          <a:prstGeom prst="round2DiagRect">
            <a:avLst>
              <a:gd name="adj1" fmla="val 16667"/>
              <a:gd name="adj2" fmla="val 0"/>
            </a:avLst>
          </a:prstGeom>
          <a:pattFill prst="pct90">
            <a:fgClr>
              <a:srgbClr val="F49F4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: скругленные противолежащие углы 2">
            <a:extLst>
              <a:ext uri="{FF2B5EF4-FFF2-40B4-BE49-F238E27FC236}">
                <a16:creationId xmlns:a16="http://schemas.microsoft.com/office/drawing/2014/main" id="{407D14C7-4D14-F9D3-F42F-22B00D3A591F}"/>
              </a:ext>
            </a:extLst>
          </p:cNvPr>
          <p:cNvSpPr/>
          <p:nvPr/>
        </p:nvSpPr>
        <p:spPr>
          <a:xfrm rot="11480095">
            <a:off x="-43887" y="4833358"/>
            <a:ext cx="5125319" cy="3159162"/>
          </a:xfrm>
          <a:prstGeom prst="round2DiagRect">
            <a:avLst>
              <a:gd name="adj1" fmla="val 16667"/>
              <a:gd name="adj2" fmla="val 0"/>
            </a:avLst>
          </a:prstGeom>
          <a:pattFill prst="pct80">
            <a:fgClr>
              <a:srgbClr val="F49F4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 descr="Изображение выглядит как на открытом воздухе, дерево, трава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AA4E7E61-CF10-EEDF-070D-E101546B8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05" y="359403"/>
            <a:ext cx="5466316" cy="36442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20ABED81-658B-3343-31B4-1CBB77C1414C}"/>
              </a:ext>
            </a:extLst>
          </p:cNvPr>
          <p:cNvSpPr/>
          <p:nvPr/>
        </p:nvSpPr>
        <p:spPr>
          <a:xfrm rot="21404710">
            <a:off x="6793517" y="3564925"/>
            <a:ext cx="4871256" cy="2929017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EFAE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9CB77F3-D1B1-2669-E5CD-57A45AD22D04}"/>
              </a:ext>
            </a:extLst>
          </p:cNvPr>
          <p:cNvSpPr>
            <a:spLocks noChangeArrowheads="1"/>
          </p:cNvSpPr>
          <p:nvPr/>
        </p:nvSpPr>
        <p:spPr bwMode="auto">
          <a:xfrm rot="10586955" flipV="1">
            <a:off x="6956751" y="3690605"/>
            <a:ext cx="4544786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 ноября 2016 г. на Красной площади прошел парад в память 75-й годовщины парада 1941 г., когда его участники с Красной площади отправлялись защищать Москву. Это были как солдаты, так и народное ополчение. На юго-западе Москвы, на пересечении ул. Профсоюзной и ул. Обручева, находится ДОТ (долговременная огневая точка) первой полосы городского рубежа обороны Москвы. Рядом с ДОТ установлены противотанковые ежи. Как близко это всё находится от Кремля и от Красной площади! Ведь сейчас на автомобиле от этого места до центра Москвы можно доехать за полчаса. На памятной табличке бетонного ДОТ-памятника написано: “Эти рубежи обороны города Москвы держал 7-й полк 5-й дивизии московских рабочих с сентября 1941 г. по февраль 1942 г., награждённый орденом Александра Невского. Слава защитникам столицы – ополченцам.”</a:t>
            </a:r>
          </a:p>
        </p:txBody>
      </p:sp>
    </p:spTree>
    <p:extLst>
      <p:ext uri="{BB962C8B-B14F-4D97-AF65-F5344CB8AC3E}">
        <p14:creationId xmlns:p14="http://schemas.microsoft.com/office/powerpoint/2010/main" val="1542800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EDB9DB30-4343-8E8F-4E01-48D6D20365FE}"/>
              </a:ext>
            </a:extLst>
          </p:cNvPr>
          <p:cNvSpPr/>
          <p:nvPr/>
        </p:nvSpPr>
        <p:spPr>
          <a:xfrm>
            <a:off x="-1217448" y="2636125"/>
            <a:ext cx="5927835" cy="5927835"/>
          </a:xfrm>
          <a:prstGeom prst="ellipse">
            <a:avLst/>
          </a:prstGeom>
          <a:pattFill prst="pct90">
            <a:fgClr>
              <a:schemeClr val="accent3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2151C767-F808-184F-82F3-6F214AE9D00D}"/>
              </a:ext>
            </a:extLst>
          </p:cNvPr>
          <p:cNvSpPr/>
          <p:nvPr/>
        </p:nvSpPr>
        <p:spPr>
          <a:xfrm>
            <a:off x="8270140" y="-2355818"/>
            <a:ext cx="5716126" cy="5716126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B4B93D6-6328-CD27-EF06-1EA291BA6FCF}"/>
              </a:ext>
            </a:extLst>
          </p:cNvPr>
          <p:cNvSpPr/>
          <p:nvPr/>
        </p:nvSpPr>
        <p:spPr>
          <a:xfrm>
            <a:off x="7080970" y="3932371"/>
            <a:ext cx="1752224" cy="175222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79B55F8-CC73-02B6-C084-77CA97FDBCA1}"/>
              </a:ext>
            </a:extLst>
          </p:cNvPr>
          <p:cNvSpPr/>
          <p:nvPr/>
        </p:nvSpPr>
        <p:spPr>
          <a:xfrm>
            <a:off x="954941" y="1398170"/>
            <a:ext cx="6126029" cy="267563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87877E3-867B-D966-37EC-5763FA2051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3577" y="1612604"/>
            <a:ext cx="5140873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 1941 году во время одного из авианалетов рядом с Хавской улицей упала мощная бомба. В это время здесь строили бомбоубежище, и все рабочие, находившиеся рядом, погибли. Огромная воронка, оставшаяся от разорвавшегося снаряда, превратилась в братскую могилу. В 1960 году в сквере, который разбили на месте трагедии, установили памятник «Москвичам, погибшим при бомбежках». Небольшую гранитную композицию, изображающую одетых по-зимнему мать с маленьким ребенком на руках, создал скульптор Лев Муравин. (Памятник погибшим москвичам при бомбёжки)</a:t>
            </a:r>
          </a:p>
        </p:txBody>
      </p:sp>
      <p:pic>
        <p:nvPicPr>
          <p:cNvPr id="9" name="Рисунок 8" descr="Изображение выглядит как статуя, Человеческое лицо, дерев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8ED273FF-ACDE-9AC2-AAB3-5FD910B51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273050"/>
            <a:ext cx="4210050" cy="59334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475878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1107</Words>
  <Application>Microsoft Office PowerPoint</Application>
  <PresentationFormat>Широкоэкранный</PresentationFormat>
  <Paragraphs>30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3</cp:revision>
  <dcterms:created xsi:type="dcterms:W3CDTF">2025-01-17T13:34:55Z</dcterms:created>
  <dcterms:modified xsi:type="dcterms:W3CDTF">2025-01-17T16:59:15Z</dcterms:modified>
</cp:coreProperties>
</file>

<file path=docProps/thumbnail.jpeg>
</file>